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8"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1" d="100"/>
          <a:sy n="111" d="100"/>
        </p:scale>
        <p:origin x="3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834C38D-8A36-457A-B76E-1FDD335CA51F}" type="datetimeFigureOut">
              <a:rPr lang="de-DE" smtClean="0"/>
              <a:t>06.08.2018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44414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834C38D-8A36-457A-B76E-1FDD335CA51F}" type="datetimeFigureOut">
              <a:rPr lang="de-DE" smtClean="0"/>
              <a:t>06.08.2018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2333303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834C38D-8A36-457A-B76E-1FDD335CA51F}" type="datetimeFigureOut">
              <a:rPr lang="de-DE" smtClean="0"/>
              <a:t>06.08.2018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3723180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834C38D-8A36-457A-B76E-1FDD335CA51F}" type="datetimeFigureOut">
              <a:rPr lang="de-DE" smtClean="0"/>
              <a:t>06.08.2018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300494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1834C38D-8A36-457A-B76E-1FDD335CA51F}" type="datetimeFigureOut">
              <a:rPr lang="de-DE" smtClean="0"/>
              <a:t>06.08.2018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2401846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834C38D-8A36-457A-B76E-1FDD335CA51F}" type="datetimeFigureOut">
              <a:rPr lang="de-DE" smtClean="0"/>
              <a:t>06.08.2018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3089439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834C38D-8A36-457A-B76E-1FDD335CA51F}" type="datetimeFigureOut">
              <a:rPr lang="de-DE" smtClean="0"/>
              <a:t>06.08.2018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1508081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834C38D-8A36-457A-B76E-1FDD335CA51F}" type="datetimeFigureOut">
              <a:rPr lang="de-DE" smtClean="0"/>
              <a:t>06.08.2018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350315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834C38D-8A36-457A-B76E-1FDD335CA51F}" type="datetimeFigureOut">
              <a:rPr lang="de-DE" smtClean="0"/>
              <a:t>06.08.2018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169618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834C38D-8A36-457A-B76E-1FDD335CA51F}" type="datetimeFigureOut">
              <a:rPr lang="de-DE" smtClean="0"/>
              <a:t>06.08.2018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118778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1834C38D-8A36-457A-B76E-1FDD335CA51F}" type="datetimeFigureOut">
              <a:rPr lang="de-DE" smtClean="0"/>
              <a:t>06.08.2018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F12A275-136B-4C1A-9CD4-ADD3C16B58F0}" type="slidenum">
              <a:rPr lang="de-DE" smtClean="0"/>
              <a:t>‹Nr.›</a:t>
            </a:fld>
            <a:endParaRPr lang="de-DE"/>
          </a:p>
        </p:txBody>
      </p:sp>
    </p:spTree>
    <p:extLst>
      <p:ext uri="{BB962C8B-B14F-4D97-AF65-F5344CB8AC3E}">
        <p14:creationId xmlns:p14="http://schemas.microsoft.com/office/powerpoint/2010/main" val="389404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34C38D-8A36-457A-B76E-1FDD335CA51F}" type="datetimeFigureOut">
              <a:rPr lang="de-DE" smtClean="0"/>
              <a:t>06.08.2018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2A275-136B-4C1A-9CD4-ADD3C16B58F0}" type="slidenum">
              <a:rPr lang="de-DE" smtClean="0"/>
              <a:t>‹Nr.›</a:t>
            </a:fld>
            <a:endParaRPr lang="de-DE"/>
          </a:p>
        </p:txBody>
      </p:sp>
    </p:spTree>
    <p:extLst>
      <p:ext uri="{BB962C8B-B14F-4D97-AF65-F5344CB8AC3E}">
        <p14:creationId xmlns:p14="http://schemas.microsoft.com/office/powerpoint/2010/main" val="1659354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half" idx="2"/>
          </p:nvPr>
        </p:nvSpPr>
        <p:spPr>
          <a:xfrm>
            <a:off x="4541685" y="2592664"/>
            <a:ext cx="2933721" cy="5840569"/>
          </a:xfrm>
        </p:spPr>
        <p:txBody>
          <a:bodyPr/>
          <a:lstStyle/>
          <a:p>
            <a:endParaRPr lang="de-DE" dirty="0" smtClean="0"/>
          </a:p>
          <a:p>
            <a:endParaRPr lang="de-DE" dirty="0" smtClean="0"/>
          </a:p>
          <a:p>
            <a:endParaRPr lang="de-DE" dirty="0"/>
          </a:p>
        </p:txBody>
      </p:sp>
      <p:pic>
        <p:nvPicPr>
          <p:cNvPr id="16" name="Grafik 3" descr="logo_BHO_Final neues #135E6.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07243" y="450536"/>
            <a:ext cx="895840" cy="895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p:cNvSpPr/>
          <p:nvPr/>
        </p:nvSpPr>
        <p:spPr>
          <a:xfrm>
            <a:off x="7223073" y="2119692"/>
            <a:ext cx="5864180" cy="3207032"/>
          </a:xfrm>
          <a:prstGeom prst="rect">
            <a:avLst/>
          </a:prstGeom>
        </p:spPr>
        <p:txBody>
          <a:bodyPr wrap="square">
            <a:spAutoFit/>
          </a:bodyPr>
          <a:lstStyle/>
          <a:p>
            <a:pPr algn="ctr">
              <a:lnSpc>
                <a:spcPct val="115000"/>
              </a:lnSpc>
              <a:spcAft>
                <a:spcPts val="0"/>
              </a:spcAft>
            </a:pPr>
            <a:r>
              <a:rPr lang="de-DE" sz="1600" b="1" dirty="0" smtClean="0">
                <a:solidFill>
                  <a:schemeClr val="accent1">
                    <a:lumMod val="50000"/>
                  </a:schemeClr>
                </a:solidFill>
                <a:effectLst/>
                <a:latin typeface="Franklin Gothic Book" panose="020B0503020102020204" pitchFamily="34" charset="0"/>
                <a:ea typeface="Calibri" panose="020F0502020204030204" pitchFamily="34" charset="0"/>
                <a:cs typeface="Times New Roman" panose="02020603050405020304" pitchFamily="18" charset="0"/>
              </a:rPr>
              <a:t>Vergaberecht für die Praxis</a:t>
            </a:r>
            <a:endParaRPr lang="de-DE" sz="16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smtClean="0">
                <a:solidFill>
                  <a:schemeClr val="accent1">
                    <a:lumMod val="50000"/>
                  </a:schemeClr>
                </a:solidFill>
                <a:effectLst/>
                <a:latin typeface="Franklin Gothic Book" panose="020B0503020102020204" pitchFamily="34" charset="0"/>
                <a:ea typeface="Calibri" panose="020F0502020204030204" pitchFamily="34" charset="0"/>
                <a:cs typeface="Times New Roman" panose="02020603050405020304" pitchFamily="18" charset="0"/>
              </a:rPr>
              <a:t>2-tägig</a:t>
            </a:r>
            <a:br>
              <a:rPr lang="de-DE" sz="1600" b="1" dirty="0" smtClean="0">
                <a:solidFill>
                  <a:schemeClr val="accent1">
                    <a:lumMod val="50000"/>
                  </a:schemeClr>
                </a:solidFill>
                <a:effectLst/>
                <a:latin typeface="Franklin Gothic Book" panose="020B0503020102020204" pitchFamily="34" charset="0"/>
                <a:ea typeface="Calibri" panose="020F0502020204030204" pitchFamily="34" charset="0"/>
                <a:cs typeface="Times New Roman" panose="02020603050405020304" pitchFamily="18" charset="0"/>
              </a:rPr>
            </a:br>
            <a:endParaRPr lang="de-DE" sz="16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smtClean="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Seminar </a:t>
            </a:r>
            <a:r>
              <a:rPr lang="de-DE" sz="1600" b="1"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in Kleingruppe </a:t>
            </a:r>
            <a:endParaRPr lang="de-DE" sz="16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de-DE" sz="1600" b="1" dirty="0" smtClean="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smtClean="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anhand </a:t>
            </a:r>
            <a:r>
              <a:rPr lang="de-DE" sz="1600" b="1"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von Fällen </a:t>
            </a:r>
            <a:endParaRPr lang="de-DE" sz="1600" b="1" dirty="0" smtClean="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endParaRPr>
          </a:p>
          <a:p>
            <a:pPr algn="ctr">
              <a:lnSpc>
                <a:spcPct val="115000"/>
              </a:lnSpc>
              <a:spcAft>
                <a:spcPts val="0"/>
              </a:spcAft>
            </a:pPr>
            <a:endParaRPr lang="de-DE" sz="16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Brennpunkte des </a:t>
            </a:r>
            <a:r>
              <a:rPr lang="de-DE" sz="1600" b="1" dirty="0" smtClean="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Vergaberechts</a:t>
            </a:r>
            <a:endParaRPr lang="de-DE" sz="1600" dirty="0" smtClean="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smtClean="0">
                <a:solidFill>
                  <a:schemeClr val="tx1">
                    <a:lumMod val="50000"/>
                    <a:lumOff val="50000"/>
                  </a:schemeClr>
                </a:solidFill>
                <a:latin typeface="Franklin Gothic Book" panose="020B0503020102020204" pitchFamily="34" charset="0"/>
                <a:ea typeface="Calibri" panose="020F0502020204030204" pitchFamily="34" charset="0"/>
                <a:cs typeface="Times New Roman" panose="02020603050405020304" pitchFamily="18" charset="0"/>
              </a:rPr>
              <a:t>Unterschwellenvergabeordnung</a:t>
            </a:r>
            <a:endParaRPr lang="de-DE" sz="1600" dirty="0" smtClean="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a:solidFill>
                  <a:schemeClr val="tx1">
                    <a:lumMod val="50000"/>
                    <a:lumOff val="50000"/>
                  </a:schemeClr>
                </a:solidFill>
                <a:latin typeface="Franklin Gothic Book" panose="020B0503020102020204" pitchFamily="34" charset="0"/>
                <a:ea typeface="Calibri" panose="020F0502020204030204" pitchFamily="34" charset="0"/>
                <a:cs typeface="Times New Roman" panose="02020603050405020304" pitchFamily="18" charset="0"/>
              </a:rPr>
              <a:t>(</a:t>
            </a:r>
            <a:r>
              <a:rPr lang="de-DE" sz="1600" b="1" dirty="0" err="1">
                <a:solidFill>
                  <a:schemeClr val="tx1">
                    <a:lumMod val="50000"/>
                    <a:lumOff val="50000"/>
                  </a:schemeClr>
                </a:solidFill>
                <a:latin typeface="Franklin Gothic Book" panose="020B0503020102020204" pitchFamily="34" charset="0"/>
                <a:ea typeface="Calibri" panose="020F0502020204030204" pitchFamily="34" charset="0"/>
                <a:cs typeface="Times New Roman" panose="02020603050405020304" pitchFamily="18" charset="0"/>
              </a:rPr>
              <a:t>UVgO</a:t>
            </a:r>
            <a:r>
              <a:rPr lang="de-DE" sz="1600" b="1" dirty="0">
                <a:solidFill>
                  <a:schemeClr val="tx1">
                    <a:lumMod val="50000"/>
                    <a:lumOff val="50000"/>
                  </a:schemeClr>
                </a:solidFill>
                <a:latin typeface="Franklin Gothic Book" panose="020B0503020102020204" pitchFamily="34" charset="0"/>
                <a:ea typeface="Calibri" panose="020F0502020204030204" pitchFamily="34" charset="0"/>
                <a:cs typeface="Times New Roman" panose="02020603050405020304" pitchFamily="18" charset="0"/>
              </a:rPr>
              <a:t>)</a:t>
            </a:r>
            <a:endParaRPr lang="de-DE" sz="1600" dirty="0" smtClean="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de-DE" sz="1600" b="1" dirty="0">
                <a:solidFill>
                  <a:schemeClr val="tx1">
                    <a:lumMod val="50000"/>
                    <a:lumOff val="50000"/>
                  </a:schemeClr>
                </a:solidFill>
                <a:latin typeface="Franklin Gothic Book" panose="020B0503020102020204" pitchFamily="34" charset="0"/>
                <a:ea typeface="Calibri" panose="020F0502020204030204" pitchFamily="34" charset="0"/>
                <a:cs typeface="Times New Roman" panose="02020603050405020304" pitchFamily="18" charset="0"/>
              </a:rPr>
              <a:t>in der Praxis</a:t>
            </a:r>
            <a:endParaRPr lang="de-DE" sz="16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hteck 16"/>
          <p:cNvSpPr/>
          <p:nvPr/>
        </p:nvSpPr>
        <p:spPr>
          <a:xfrm>
            <a:off x="1673663" y="255290"/>
            <a:ext cx="1599669" cy="390492"/>
          </a:xfrm>
          <a:prstGeom prst="rect">
            <a:avLst/>
          </a:prstGeom>
        </p:spPr>
        <p:txBody>
          <a:bodyPr wrap="none">
            <a:spAutoFit/>
          </a:bodyPr>
          <a:lstStyle/>
          <a:p>
            <a:pPr marL="277495" marR="298450">
              <a:lnSpc>
                <a:spcPct val="115000"/>
              </a:lnSpc>
              <a:spcAft>
                <a:spcPts val="0"/>
              </a:spcAft>
            </a:pPr>
            <a:r>
              <a:rPr lang="de-DE" b="1"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Referent</a:t>
            </a:r>
            <a:endParaRPr lang="de-DE"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8" name="Rechteck 17"/>
          <p:cNvSpPr/>
          <p:nvPr/>
        </p:nvSpPr>
        <p:spPr>
          <a:xfrm>
            <a:off x="1673663" y="624808"/>
            <a:ext cx="3023182" cy="1195840"/>
          </a:xfrm>
          <a:prstGeom prst="rect">
            <a:avLst/>
          </a:prstGeom>
        </p:spPr>
        <p:txBody>
          <a:bodyPr wrap="square">
            <a:spAutoFit/>
          </a:bodyPr>
          <a:lstStyle/>
          <a:p>
            <a:pPr marL="277495" marR="298450">
              <a:lnSpc>
                <a:spcPct val="115000"/>
              </a:lnSpc>
              <a:spcAft>
                <a:spcPts val="0"/>
              </a:spcAft>
            </a:pPr>
            <a:r>
              <a:rPr lang="de-DE" sz="1200"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Rechtsanwalt | Partner </a:t>
            </a:r>
            <a:endParaRPr lang="de-DE" sz="12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277495" marR="298450">
              <a:lnSpc>
                <a:spcPct val="115000"/>
              </a:lnSpc>
              <a:spcAft>
                <a:spcPts val="0"/>
              </a:spcAft>
            </a:pPr>
            <a:r>
              <a:rPr lang="de-DE" sz="1200"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Fachanwalt für IT-Recht </a:t>
            </a:r>
            <a:br>
              <a:rPr lang="de-DE" sz="1200"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br>
            <a:r>
              <a:rPr lang="de-DE" sz="1200" dirty="0">
                <a:solidFill>
                  <a:schemeClr val="accent1">
                    <a:lumMod val="50000"/>
                  </a:schemeClr>
                </a:solidFill>
                <a:latin typeface="Franklin Gothic Book" panose="020B0503020102020204" pitchFamily="34" charset="0"/>
                <a:ea typeface="Calibri" panose="020F0502020204030204" pitchFamily="34" charset="0"/>
                <a:cs typeface="Times New Roman" panose="02020603050405020304" pitchFamily="18" charset="0"/>
              </a:rPr>
              <a:t>Fachanwalt für Vergaberecht</a:t>
            </a:r>
            <a:r>
              <a:rPr lang="de-DE" dirty="0">
                <a:latin typeface="Franklin Gothic Book" panose="020B0503020102020204" pitchFamily="34" charset="0"/>
                <a:ea typeface="Calibri" panose="020F0502020204030204" pitchFamily="34" charset="0"/>
                <a:cs typeface="Times New Roman" panose="02020603050405020304" pitchFamily="18" charset="0"/>
              </a:rPr>
              <a:t/>
            </a:r>
            <a:br>
              <a:rPr lang="de-DE" dirty="0">
                <a:latin typeface="Franklin Gothic Book" panose="020B0503020102020204" pitchFamily="34" charset="0"/>
                <a:ea typeface="Calibri" panose="020F0502020204030204" pitchFamily="34" charset="0"/>
                <a:cs typeface="Times New Roman" panose="02020603050405020304" pitchFamily="18" charset="0"/>
              </a:rPr>
            </a:br>
            <a:endParaRPr lang="de-DE"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Rechteck 18"/>
          <p:cNvSpPr/>
          <p:nvPr/>
        </p:nvSpPr>
        <p:spPr>
          <a:xfrm>
            <a:off x="600276" y="1667475"/>
            <a:ext cx="7198004" cy="1446550"/>
          </a:xfrm>
          <a:prstGeom prst="rect">
            <a:avLst/>
          </a:prstGeom>
        </p:spPr>
        <p:txBody>
          <a:bodyPr wrap="square">
            <a:spAutoFit/>
          </a:bodyPr>
          <a:lstStyle/>
          <a:p>
            <a:pPr marL="277495" marR="298450" algn="just">
              <a:spcAft>
                <a:spcPts val="0"/>
              </a:spcAft>
            </a:pPr>
            <a:r>
              <a:rPr lang="de-DE" sz="1100" dirty="0" smtClean="0">
                <a:latin typeface="Franklin Gothic Book" panose="020B0503020102020204" pitchFamily="34" charset="0"/>
                <a:ea typeface="Calibri" panose="020F0502020204030204" pitchFamily="34" charset="0"/>
                <a:cs typeface="Times New Roman" panose="02020603050405020304" pitchFamily="18" charset="0"/>
              </a:rPr>
              <a:t>Dr</a:t>
            </a:r>
            <a:r>
              <a:rPr lang="de-DE" sz="1100" dirty="0">
                <a:latin typeface="Franklin Gothic Book" panose="020B0503020102020204" pitchFamily="34" charset="0"/>
                <a:ea typeface="Calibri" panose="020F0502020204030204" pitchFamily="34" charset="0"/>
                <a:cs typeface="Times New Roman" panose="02020603050405020304" pitchFamily="18" charset="0"/>
              </a:rPr>
              <a:t>. Roderic Ortner ist seit 2005 als Rechtsanwalt zugelassen und hat sich seitdem auf Vergaberecht spezialisiert. Er ist durch zahlreiche Veröffentlichungen im Vergabe- und IT-Recht ausgewiesen und hat bereits über 200 Schulungen durchgeführt. Er berät öffentliche Auftraggeber und Unternehmen zu allen vergaberechtlichen Fragestellungen. Dr. Ortner ist gleichzeitig auf IT-Recht spezialisiert und berät daher häufig bei Vergaben von IT-Leistungen. Er hat zahlreiche Beiträge zum Vergaberecht veröffentlicht, u.a. ist er Kommentator im Juris-Praxiskommentar</a:t>
            </a:r>
            <a:r>
              <a:rPr lang="de-DE" sz="1100" dirty="0" smtClean="0">
                <a:latin typeface="Franklin Gothic Book" panose="020B0503020102020204" pitchFamily="34" charset="0"/>
                <a:ea typeface="Calibri" panose="020F0502020204030204" pitchFamily="34" charset="0"/>
                <a:cs typeface="Times New Roman" panose="02020603050405020304" pitchFamily="18" charset="0"/>
              </a:rPr>
              <a:t>.</a:t>
            </a:r>
          </a:p>
          <a:p>
            <a:pPr marL="277495" marR="298450" algn="just">
              <a:spcAft>
                <a:spcPts val="0"/>
              </a:spcAft>
            </a:pPr>
            <a:endParaRPr lang="de-DE" sz="1100" dirty="0">
              <a:latin typeface="Franklin Gothic Book" panose="020B0503020102020204" pitchFamily="34" charset="0"/>
              <a:ea typeface="Calibri" panose="020F0502020204030204" pitchFamily="34" charset="0"/>
              <a:cs typeface="Times New Roman" panose="02020603050405020304" pitchFamily="18" charset="0"/>
            </a:endParaRPr>
          </a:p>
          <a:p>
            <a:pPr marL="277495" marR="298450" algn="just">
              <a:spcAft>
                <a:spcPts val="0"/>
              </a:spcAft>
            </a:pPr>
            <a:endParaRPr lang="de-DE" sz="1100" dirty="0" smtClean="0">
              <a:latin typeface="Franklin Gothic Book" panose="020B0503020102020204" pitchFamily="34" charset="0"/>
              <a:ea typeface="Calibri" panose="020F0502020204030204" pitchFamily="34" charset="0"/>
              <a:cs typeface="Times New Roman" panose="02020603050405020304" pitchFamily="18" charset="0"/>
            </a:endParaRPr>
          </a:p>
        </p:txBody>
      </p:sp>
      <p:sp>
        <p:nvSpPr>
          <p:cNvPr id="21" name="Rectangle 11"/>
          <p:cNvSpPr>
            <a:spLocks noChangeArrowheads="1"/>
          </p:cNvSpPr>
          <p:nvPr/>
        </p:nvSpPr>
        <p:spPr bwMode="auto">
          <a:xfrm>
            <a:off x="897146" y="2677752"/>
            <a:ext cx="4224969"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de-DE" altLang="de-DE" sz="1100" b="1" i="0" u="none" strike="noStrike" cap="none" normalizeH="0" baseline="0" dirty="0" smtClean="0">
              <a:ln>
                <a:noFill/>
              </a:ln>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de-DE" altLang="de-DE" sz="1200" b="1" i="0" u="none" strike="noStrike" cap="none" normalizeH="0" baseline="0" dirty="0" smtClean="0">
                <a:ln>
                  <a:noFill/>
                </a:ln>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Preise und Konditionen </a:t>
            </a:r>
            <a:r>
              <a:rPr kumimoji="0" lang="de-DE" altLang="de-DE" sz="1200" b="0" i="0" u="none" strike="noStrike" cap="none" normalizeH="0" baseline="0" dirty="0" smtClean="0">
                <a:ln>
                  <a:noFill/>
                </a:ln>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(zzgl. 19 % </a:t>
            </a:r>
            <a:r>
              <a:rPr kumimoji="0" lang="de-DE" altLang="de-DE" sz="1200" b="0" i="0" u="none" strike="noStrike" cap="none" normalizeH="0" baseline="0" dirty="0" err="1" smtClean="0">
                <a:ln>
                  <a:noFill/>
                </a:ln>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USt</a:t>
            </a:r>
            <a:r>
              <a:rPr kumimoji="0" lang="de-DE" altLang="de-DE" sz="1200" b="0" i="0" u="none" strike="noStrike" cap="none" normalizeH="0" baseline="0" dirty="0" smtClean="0">
                <a:ln>
                  <a:noFill/>
                </a:ln>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de-DE" altLang="de-DE" sz="1200" b="0" i="0" u="none" strike="noStrike" cap="none" normalizeH="0" baseline="0" dirty="0" smtClean="0">
              <a:ln>
                <a:noFill/>
              </a:ln>
              <a:solidFill>
                <a:schemeClr val="tx1"/>
              </a:solidFill>
              <a:effectLst/>
              <a:latin typeface="Franklin Gothic Book" panose="020B0503020102020204" pitchFamily="34" charset="0"/>
              <a:ea typeface="Calibri" panose="020F0502020204030204" pitchFamily="34" charset="0"/>
              <a:cs typeface="Times New Roman" panose="02020603050405020304" pitchFamily="18" charset="0"/>
            </a:endParaRPr>
          </a:p>
          <a:p>
            <a:pPr lvl="0" algn="just" eaLnBrk="0" fontAlgn="base" hangingPunct="0">
              <a:lnSpc>
                <a:spcPct val="150000"/>
              </a:lnSpc>
              <a:spcBef>
                <a:spcPct val="0"/>
              </a:spcBef>
              <a:spcAft>
                <a:spcPct val="0"/>
              </a:spcAft>
            </a:pPr>
            <a:r>
              <a:rPr lang="de-DE" altLang="de-DE" sz="1200" dirty="0" smtClean="0">
                <a:solidFill>
                  <a:srgbClr val="002060"/>
                </a:solidFill>
                <a:latin typeface="Franklin Gothic Book" panose="020B0503020102020204" pitchFamily="34" charset="0"/>
                <a:cs typeface="Times New Roman" panose="02020603050405020304" pitchFamily="18" charset="0"/>
              </a:rPr>
              <a:t>Beide Tage ohne Übernachtung	</a:t>
            </a:r>
            <a:r>
              <a:rPr lang="de-DE" sz="1200" b="1" dirty="0" smtClean="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720,00 EUR </a:t>
            </a:r>
            <a:r>
              <a:rPr lang="de-DE" sz="1200" b="1" dirty="0" err="1" smtClean="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p.P</a:t>
            </a:r>
            <a:r>
              <a:rPr lang="de-DE" sz="1200" b="1" dirty="0" smtClean="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a:t>
            </a:r>
          </a:p>
          <a:p>
            <a:pPr lvl="0" algn="just" eaLnBrk="0" fontAlgn="base" hangingPunct="0">
              <a:lnSpc>
                <a:spcPct val="150000"/>
              </a:lnSpc>
              <a:spcBef>
                <a:spcPct val="0"/>
              </a:spcBef>
              <a:spcAft>
                <a:spcPct val="0"/>
              </a:spcAft>
            </a:pPr>
            <a:r>
              <a:rPr lang="de-DE" altLang="de-DE" sz="1200" dirty="0" smtClean="0">
                <a:solidFill>
                  <a:srgbClr val="002060"/>
                </a:solidFill>
                <a:latin typeface="Franklin Gothic Book" panose="020B0503020102020204" pitchFamily="34" charset="0"/>
                <a:cs typeface="Times New Roman" panose="02020603050405020304" pitchFamily="18" charset="0"/>
              </a:rPr>
              <a:t>mit 1 Übernachtung/Frühstück</a:t>
            </a:r>
            <a:r>
              <a:rPr lang="de-DE" altLang="de-DE" sz="1200" b="1" dirty="0">
                <a:solidFill>
                  <a:srgbClr val="002060"/>
                </a:solidFill>
                <a:latin typeface="Franklin Gothic Book" panose="020B0503020102020204" pitchFamily="34" charset="0"/>
                <a:cs typeface="Times New Roman" panose="02020603050405020304" pitchFamily="18" charset="0"/>
              </a:rPr>
              <a:t>	</a:t>
            </a:r>
            <a:r>
              <a:rPr lang="de-DE" altLang="de-DE" sz="1200" b="1" dirty="0" smtClean="0">
                <a:solidFill>
                  <a:srgbClr val="002060"/>
                </a:solidFill>
                <a:latin typeface="Franklin Gothic Book" panose="020B0503020102020204" pitchFamily="34" charset="0"/>
                <a:cs typeface="Times New Roman" panose="02020603050405020304" pitchFamily="18" charset="0"/>
              </a:rPr>
              <a:t>795,00 EUR </a:t>
            </a:r>
            <a:r>
              <a:rPr lang="de-DE" altLang="de-DE" sz="1200" b="1" dirty="0" err="1" smtClean="0">
                <a:solidFill>
                  <a:srgbClr val="002060"/>
                </a:solidFill>
                <a:latin typeface="Franklin Gothic Book" panose="020B0503020102020204" pitchFamily="34" charset="0"/>
                <a:cs typeface="Times New Roman" panose="02020603050405020304" pitchFamily="18" charset="0"/>
              </a:rPr>
              <a:t>p.P</a:t>
            </a:r>
            <a:endParaRPr lang="de-DE" altLang="de-DE" sz="1200" b="1" dirty="0" smtClean="0">
              <a:solidFill>
                <a:srgbClr val="002060"/>
              </a:solidFill>
              <a:latin typeface="Franklin Gothic Book" panose="020B0503020102020204" pitchFamily="34" charset="0"/>
              <a:cs typeface="Times New Roman" panose="02020603050405020304" pitchFamily="18" charset="0"/>
            </a:endParaRPr>
          </a:p>
          <a:p>
            <a:pPr lvl="0" eaLnBrk="0" fontAlgn="base" hangingPunct="0">
              <a:lnSpc>
                <a:spcPct val="150000"/>
              </a:lnSpc>
              <a:spcBef>
                <a:spcPct val="0"/>
              </a:spcBef>
              <a:spcAft>
                <a:spcPct val="0"/>
              </a:spcAft>
            </a:pPr>
            <a:r>
              <a:rPr lang="de-DE" altLang="de-DE" sz="1200" dirty="0" smtClean="0">
                <a:solidFill>
                  <a:srgbClr val="002060"/>
                </a:solidFill>
                <a:latin typeface="Franklin Gothic Book" panose="020B0503020102020204" pitchFamily="34" charset="0"/>
                <a:cs typeface="Times New Roman" panose="02020603050405020304" pitchFamily="18" charset="0"/>
              </a:rPr>
              <a:t>mit 2 Übernachtungen/Frühstück	</a:t>
            </a:r>
            <a:r>
              <a:rPr lang="de-DE" altLang="de-DE" sz="1200" b="1" dirty="0" smtClean="0">
                <a:solidFill>
                  <a:srgbClr val="002060"/>
                </a:solidFill>
                <a:latin typeface="Franklin Gothic Book" panose="020B0503020102020204" pitchFamily="34" charset="0"/>
                <a:cs typeface="Times New Roman" panose="02020603050405020304" pitchFamily="18" charset="0"/>
              </a:rPr>
              <a:t>870,00 EUR </a:t>
            </a:r>
            <a:r>
              <a:rPr lang="de-DE" altLang="de-DE" sz="1200" b="1" dirty="0" err="1" smtClean="0">
                <a:solidFill>
                  <a:srgbClr val="002060"/>
                </a:solidFill>
                <a:latin typeface="Franklin Gothic Book" panose="020B0503020102020204" pitchFamily="34" charset="0"/>
                <a:cs typeface="Times New Roman" panose="02020603050405020304" pitchFamily="18" charset="0"/>
              </a:rPr>
              <a:t>p.P</a:t>
            </a:r>
            <a:r>
              <a:rPr lang="de-DE" altLang="de-DE" sz="1200" dirty="0" smtClean="0">
                <a:solidFill>
                  <a:srgbClr val="002060"/>
                </a:solidFill>
                <a:latin typeface="Franklin Gothic Book" panose="020B0503020102020204" pitchFamily="34" charset="0"/>
                <a:cs typeface="Times New Roman" panose="02020603050405020304" pitchFamily="18" charset="0"/>
              </a:rPr>
              <a:t/>
            </a:r>
            <a:br>
              <a:rPr lang="de-DE" altLang="de-DE" sz="1200" dirty="0" smtClean="0">
                <a:solidFill>
                  <a:srgbClr val="002060"/>
                </a:solidFill>
                <a:latin typeface="Franklin Gothic Book" panose="020B0503020102020204" pitchFamily="34" charset="0"/>
                <a:cs typeface="Times New Roman" panose="02020603050405020304" pitchFamily="18" charset="0"/>
              </a:rPr>
            </a:br>
            <a:r>
              <a:rPr lang="de-DE" altLang="de-DE" sz="1200" dirty="0" smtClean="0">
                <a:solidFill>
                  <a:srgbClr val="002060"/>
                </a:solidFill>
                <a:latin typeface="Franklin Gothic Book" panose="020B0503020102020204" pitchFamily="34" charset="0"/>
                <a:cs typeface="Times New Roman" panose="02020603050405020304" pitchFamily="18" charset="0"/>
              </a:rPr>
              <a:t>(Anreise am Vortag)</a:t>
            </a:r>
            <a:endParaRPr lang="de-DE" altLang="de-DE" sz="1200" b="1" dirty="0" smtClean="0">
              <a:solidFill>
                <a:srgbClr val="002060"/>
              </a:solidFill>
              <a:latin typeface="Franklin Gothic Book" panose="020B0503020102020204" pitchFamily="34" charset="0"/>
              <a:cs typeface="Times New Roman" panose="02020603050405020304" pitchFamily="18" charset="0"/>
            </a:endParaRPr>
          </a:p>
          <a:p>
            <a:pPr lvl="0" algn="just" eaLnBrk="0" fontAlgn="base" hangingPunct="0">
              <a:lnSpc>
                <a:spcPct val="150000"/>
              </a:lnSpc>
              <a:spcBef>
                <a:spcPct val="0"/>
              </a:spcBef>
              <a:spcAft>
                <a:spcPct val="0"/>
              </a:spcAft>
            </a:pPr>
            <a:r>
              <a:rPr kumimoji="0" lang="de-DE" altLang="de-DE" sz="1200" i="0" u="none" strike="noStrike" cap="none" normalizeH="0" baseline="0" dirty="0" smtClean="0">
                <a:ln>
                  <a:noFill/>
                </a:ln>
                <a:solidFill>
                  <a:srgbClr val="002060"/>
                </a:solidFill>
                <a:effectLst/>
                <a:latin typeface="Franklin Gothic Book" panose="020B0503020102020204" pitchFamily="34" charset="0"/>
                <a:cs typeface="Times New Roman" panose="02020603050405020304" pitchFamily="18" charset="0"/>
              </a:rPr>
              <a:t>Nur ein Tag ohne Übernachtung</a:t>
            </a:r>
            <a:r>
              <a:rPr lang="de-DE" altLang="de-DE" sz="1200" b="1" dirty="0" smtClean="0">
                <a:solidFill>
                  <a:srgbClr val="002060"/>
                </a:solidFill>
                <a:latin typeface="Franklin Gothic Book" panose="020B0503020102020204" pitchFamily="34" charset="0"/>
                <a:cs typeface="Times New Roman" panose="02020603050405020304" pitchFamily="18" charset="0"/>
              </a:rPr>
              <a:t>	</a:t>
            </a:r>
            <a:r>
              <a:rPr kumimoji="0" lang="de-DE" altLang="de-DE" sz="1200" b="1" i="0" u="none" strike="noStrike" cap="none" normalizeH="0" baseline="0" dirty="0" smtClean="0">
                <a:ln>
                  <a:noFill/>
                </a:ln>
                <a:solidFill>
                  <a:srgbClr val="002060"/>
                </a:solidFill>
                <a:effectLst/>
                <a:latin typeface="Franklin Gothic Book" panose="020B0503020102020204" pitchFamily="34" charset="0"/>
                <a:cs typeface="Times New Roman" panose="02020603050405020304" pitchFamily="18" charset="0"/>
              </a:rPr>
              <a:t>360,00 EUR </a:t>
            </a:r>
            <a:r>
              <a:rPr kumimoji="0" lang="de-DE" altLang="de-DE" sz="1200" b="1" i="0" u="none" strike="noStrike" cap="none" normalizeH="0" baseline="0" dirty="0" err="1" smtClean="0">
                <a:ln>
                  <a:noFill/>
                </a:ln>
                <a:solidFill>
                  <a:srgbClr val="002060"/>
                </a:solidFill>
                <a:effectLst/>
                <a:latin typeface="Franklin Gothic Book" panose="020B0503020102020204" pitchFamily="34" charset="0"/>
                <a:cs typeface="Times New Roman" panose="02020603050405020304" pitchFamily="18" charset="0"/>
              </a:rPr>
              <a:t>p.P</a:t>
            </a:r>
            <a:r>
              <a:rPr kumimoji="0" lang="de-DE" altLang="de-DE" sz="1200" b="1" i="0" u="none" strike="noStrike" cap="none" normalizeH="0" baseline="0" dirty="0" smtClean="0">
                <a:ln>
                  <a:noFill/>
                </a:ln>
                <a:solidFill>
                  <a:srgbClr val="002060"/>
                </a:solidFill>
                <a:effectLst/>
                <a:latin typeface="Franklin Gothic Book" panose="020B0503020102020204" pitchFamily="34" charset="0"/>
                <a:cs typeface="Times New Roman" panose="02020603050405020304" pitchFamily="18" charset="0"/>
              </a:rPr>
              <a:t>.</a:t>
            </a:r>
            <a:endParaRPr kumimoji="0" lang="de-DE" altLang="de-DE" sz="1200" b="0" i="0" u="none" strike="noStrike" cap="none" normalizeH="0" baseline="0" dirty="0" smtClean="0">
              <a:ln>
                <a:noFill/>
              </a:ln>
              <a:solidFill>
                <a:srgbClr val="002060"/>
              </a:solidFill>
              <a:effectLst/>
              <a:latin typeface="Arial" panose="020B0604020202020204" pitchFamily="34" charset="0"/>
            </a:endParaRPr>
          </a:p>
        </p:txBody>
      </p:sp>
      <p:sp>
        <p:nvSpPr>
          <p:cNvPr id="23" name="Rechteck 22"/>
          <p:cNvSpPr/>
          <p:nvPr/>
        </p:nvSpPr>
        <p:spPr>
          <a:xfrm>
            <a:off x="619079" y="4614362"/>
            <a:ext cx="6856327" cy="1277273"/>
          </a:xfrm>
          <a:prstGeom prst="rect">
            <a:avLst/>
          </a:prstGeom>
        </p:spPr>
        <p:txBody>
          <a:bodyPr wrap="square">
            <a:spAutoFit/>
          </a:bodyPr>
          <a:lstStyle/>
          <a:p>
            <a:pPr marL="277495" marR="298450" algn="just">
              <a:spcAft>
                <a:spcPts val="0"/>
              </a:spcAft>
              <a:tabLst>
                <a:tab pos="4665663" algn="l"/>
              </a:tabLst>
            </a:pPr>
            <a:endParaRPr lang="de-DE" sz="1100" dirty="0" smtClean="0">
              <a:latin typeface="Franklin Gothic Book" panose="020B0503020102020204" pitchFamily="34" charset="0"/>
              <a:ea typeface="Calibri" panose="020F0502020204030204" pitchFamily="34" charset="0"/>
              <a:cs typeface="Times New Roman" panose="02020603050405020304" pitchFamily="18" charset="0"/>
            </a:endParaRPr>
          </a:p>
          <a:p>
            <a:pPr marL="277495" marR="298450" algn="just">
              <a:spcAft>
                <a:spcPts val="0"/>
              </a:spcAft>
              <a:tabLst>
                <a:tab pos="4665663" algn="l"/>
              </a:tabLst>
            </a:pPr>
            <a:r>
              <a:rPr lang="de-DE" sz="1100" dirty="0" smtClean="0">
                <a:latin typeface="Franklin Gothic Book" panose="020B0503020102020204" pitchFamily="34" charset="0"/>
                <a:ea typeface="Calibri" panose="020F0502020204030204" pitchFamily="34" charset="0"/>
                <a:cs typeface="Times New Roman" panose="02020603050405020304" pitchFamily="18" charset="0"/>
              </a:rPr>
              <a:t>Bei </a:t>
            </a:r>
            <a:r>
              <a:rPr lang="de-DE" sz="1100" dirty="0">
                <a:latin typeface="Franklin Gothic Book" panose="020B0503020102020204" pitchFamily="34" charset="0"/>
                <a:ea typeface="Calibri" panose="020F0502020204030204" pitchFamily="34" charset="0"/>
                <a:cs typeface="Times New Roman" panose="02020603050405020304" pitchFamily="18" charset="0"/>
              </a:rPr>
              <a:t>Absage bis spätestens 10 Kalendertage vor dem Termin wird keine Gebühr erhoben. Bei Absage 9 Kalendertage oder früher vor dem </a:t>
            </a:r>
            <a:r>
              <a:rPr lang="de-DE" sz="1100" dirty="0" smtClean="0">
                <a:latin typeface="Franklin Gothic Book" panose="020B0503020102020204" pitchFamily="34" charset="0"/>
                <a:ea typeface="Calibri" panose="020F0502020204030204" pitchFamily="34" charset="0"/>
                <a:cs typeface="Times New Roman" panose="02020603050405020304" pitchFamily="18" charset="0"/>
              </a:rPr>
              <a:t>Termin wird </a:t>
            </a:r>
            <a:r>
              <a:rPr lang="de-DE" sz="1100" dirty="0">
                <a:latin typeface="Franklin Gothic Book" panose="020B0503020102020204" pitchFamily="34" charset="0"/>
                <a:ea typeface="Calibri" panose="020F0502020204030204" pitchFamily="34" charset="0"/>
                <a:cs typeface="Times New Roman" panose="02020603050405020304" pitchFamily="18" charset="0"/>
              </a:rPr>
              <a:t>die Hälfte der Seminargebühr fällig. </a:t>
            </a:r>
            <a:endParaRPr lang="de-DE" sz="1100" dirty="0">
              <a:latin typeface="Calibri" panose="020F0502020204030204" pitchFamily="34" charset="0"/>
              <a:ea typeface="Calibri" panose="020F0502020204030204" pitchFamily="34" charset="0"/>
              <a:cs typeface="Times New Roman" panose="02020603050405020304" pitchFamily="18" charset="0"/>
            </a:endParaRPr>
          </a:p>
          <a:p>
            <a:pPr marL="277495" marR="298450" algn="just">
              <a:spcAft>
                <a:spcPts val="0"/>
              </a:spcAft>
            </a:pPr>
            <a:r>
              <a:rPr lang="de-DE" sz="1100" dirty="0">
                <a:latin typeface="Franklin Gothic Book" panose="020B0503020102020204" pitchFamily="34" charset="0"/>
                <a:ea typeface="Calibri" panose="020F0502020204030204" pitchFamily="34" charset="0"/>
                <a:cs typeface="Times New Roman" panose="02020603050405020304" pitchFamily="18" charset="0"/>
              </a:rPr>
              <a:t> </a:t>
            </a:r>
            <a:endParaRPr lang="de-DE" sz="1100" dirty="0">
              <a:latin typeface="Calibri" panose="020F0502020204030204" pitchFamily="34" charset="0"/>
              <a:ea typeface="Calibri" panose="020F0502020204030204" pitchFamily="34" charset="0"/>
              <a:cs typeface="Times New Roman" panose="02020603050405020304" pitchFamily="18" charset="0"/>
            </a:endParaRPr>
          </a:p>
          <a:p>
            <a:pPr marL="268288" algn="just">
              <a:tabLst>
                <a:tab pos="4397375" algn="l"/>
              </a:tabLst>
            </a:pPr>
            <a:r>
              <a:rPr lang="de-DE" sz="1100" dirty="0">
                <a:latin typeface="Franklin Gothic Book" panose="020B0503020102020204" pitchFamily="34" charset="0"/>
                <a:ea typeface="Calibri" panose="020F0502020204030204" pitchFamily="34" charset="0"/>
                <a:cs typeface="Times New Roman" panose="02020603050405020304" pitchFamily="18" charset="0"/>
              </a:rPr>
              <a:t>Hinweis</a:t>
            </a:r>
            <a:r>
              <a:rPr lang="de-DE" sz="1100" dirty="0">
                <a:solidFill>
                  <a:srgbClr val="002060"/>
                </a:solidFill>
                <a:latin typeface="Franklin Gothic Book" panose="020B0503020102020204" pitchFamily="34" charset="0"/>
                <a:ea typeface="Calibri" panose="020F0502020204030204" pitchFamily="34" charset="0"/>
                <a:cs typeface="Times New Roman" panose="02020603050405020304" pitchFamily="18" charset="0"/>
              </a:rPr>
              <a:t>:</a:t>
            </a:r>
            <a:r>
              <a:rPr lang="de-DE" sz="1100" dirty="0">
                <a:latin typeface="Franklin Gothic Book" panose="020B0503020102020204" pitchFamily="34" charset="0"/>
                <a:ea typeface="Calibri" panose="020F0502020204030204" pitchFamily="34" charset="0"/>
                <a:cs typeface="Times New Roman" panose="02020603050405020304" pitchFamily="18" charset="0"/>
              </a:rPr>
              <a:t> Bei weniger als drei Anmeldungen bitten wir um Verständnis, dass wir uns eine rechtzeitige Absage (spätestens eine Woche vor Seminarbeginn) vorbehalten. Evtl. im Voraus von Ihnen verauslagte Kosten für Anreise oder eigene Hotelbuchung können wir dann leider nicht erstatten.</a:t>
            </a:r>
            <a:endParaRPr lang="de-DE" sz="1100" dirty="0"/>
          </a:p>
        </p:txBody>
      </p:sp>
      <p:cxnSp>
        <p:nvCxnSpPr>
          <p:cNvPr id="47" name="Gerader Verbinder 46"/>
          <p:cNvCxnSpPr/>
          <p:nvPr/>
        </p:nvCxnSpPr>
        <p:spPr>
          <a:xfrm>
            <a:off x="8084950" y="382820"/>
            <a:ext cx="33003" cy="6051177"/>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908083" y="5986989"/>
            <a:ext cx="6567323" cy="600164"/>
          </a:xfrm>
          <a:prstGeom prst="rect">
            <a:avLst/>
          </a:prstGeom>
          <a:noFill/>
        </p:spPr>
        <p:txBody>
          <a:bodyPr wrap="square" rtlCol="0">
            <a:spAutoFit/>
          </a:bodyPr>
          <a:lstStyle/>
          <a:p>
            <a:r>
              <a:rPr lang="de-DE" sz="1100" b="1" dirty="0" smtClean="0">
                <a:solidFill>
                  <a:srgbClr val="002060"/>
                </a:solidFill>
                <a:latin typeface="Franklin Gothic Book" panose="020B0503020102020204" pitchFamily="34" charset="0"/>
              </a:rPr>
              <a:t>Anmeldung möglich via:</a:t>
            </a:r>
          </a:p>
          <a:p>
            <a:pPr marL="896938" indent="-896938"/>
            <a:r>
              <a:rPr lang="de-DE" sz="1100" dirty="0" smtClean="0">
                <a:solidFill>
                  <a:srgbClr val="002060"/>
                </a:solidFill>
                <a:latin typeface="Franklin Gothic Book" panose="020B0503020102020204" pitchFamily="34" charset="0"/>
              </a:rPr>
              <a:t>Telefon: +49(0) 221 270 956 0, Telefax: </a:t>
            </a:r>
            <a:r>
              <a:rPr lang="de-DE" sz="1100" dirty="0">
                <a:solidFill>
                  <a:srgbClr val="002060"/>
                </a:solidFill>
                <a:latin typeface="Franklin Gothic Book" panose="020B0503020102020204" pitchFamily="34" charset="0"/>
              </a:rPr>
              <a:t>+49(0) </a:t>
            </a:r>
            <a:r>
              <a:rPr lang="de-DE" sz="1100" dirty="0" smtClean="0">
                <a:solidFill>
                  <a:srgbClr val="002060"/>
                </a:solidFill>
                <a:latin typeface="Franklin Gothic Book" panose="020B0503020102020204" pitchFamily="34" charset="0"/>
              </a:rPr>
              <a:t>221 </a:t>
            </a:r>
            <a:r>
              <a:rPr lang="de-DE" sz="1100" dirty="0">
                <a:solidFill>
                  <a:srgbClr val="002060"/>
                </a:solidFill>
                <a:latin typeface="Franklin Gothic Book" panose="020B0503020102020204" pitchFamily="34" charset="0"/>
              </a:rPr>
              <a:t>270 956 222, E-Mail: cologne@bho-legal.com</a:t>
            </a:r>
          </a:p>
          <a:p>
            <a:pPr marL="896938" indent="-896938"/>
            <a:r>
              <a:rPr lang="de-DE" sz="1100" dirty="0" smtClean="0">
                <a:solidFill>
                  <a:srgbClr val="002060"/>
                </a:solidFill>
                <a:latin typeface="Franklin Gothic Book" panose="020B0503020102020204" pitchFamily="34" charset="0"/>
              </a:rPr>
              <a:t>	 </a:t>
            </a:r>
            <a:endParaRPr lang="de-DE" sz="1100" dirty="0">
              <a:solidFill>
                <a:srgbClr val="002060"/>
              </a:solidFill>
              <a:latin typeface="Franklin Gothic Book" panose="020B0503020102020204" pitchFamily="34" charset="0"/>
            </a:endParaRPr>
          </a:p>
        </p:txBody>
      </p:sp>
      <p:pic>
        <p:nvPicPr>
          <p:cNvPr id="2" name="Grafi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083" y="167138"/>
            <a:ext cx="854923" cy="1289509"/>
          </a:xfrm>
          <a:prstGeom prst="rect">
            <a:avLst/>
          </a:prstGeom>
        </p:spPr>
      </p:pic>
    </p:spTree>
    <p:extLst>
      <p:ext uri="{BB962C8B-B14F-4D97-AF65-F5344CB8AC3E}">
        <p14:creationId xmlns:p14="http://schemas.microsoft.com/office/powerpoint/2010/main" val="1067008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15206" y="302359"/>
            <a:ext cx="4908431" cy="6555641"/>
          </a:xfrm>
          <a:prstGeom prst="rect">
            <a:avLst/>
          </a:prstGeom>
          <a:noFill/>
        </p:spPr>
        <p:txBody>
          <a:bodyPr wrap="square" rtlCol="0">
            <a:spAutoFit/>
          </a:bodyPr>
          <a:lstStyle/>
          <a:p>
            <a:r>
              <a:rPr lang="de-DE" sz="1200" b="1" dirty="0" smtClean="0">
                <a:solidFill>
                  <a:srgbClr val="002060"/>
                </a:solidFill>
                <a:latin typeface="Franklin Gothic Book" panose="020B0503020102020204" pitchFamily="34" charset="0"/>
              </a:rPr>
              <a:t>Erster Tag (Brennpunkte des Vergaberechts)</a:t>
            </a:r>
          </a:p>
          <a:p>
            <a:endParaRPr lang="de-DE" sz="1200" b="1" dirty="0">
              <a:latin typeface="Franklin Gothic Book" panose="020B0503020102020204" pitchFamily="34" charset="0"/>
            </a:endParaRPr>
          </a:p>
          <a:p>
            <a:r>
              <a:rPr lang="de-DE" sz="1200" i="1" dirty="0" smtClean="0">
                <a:latin typeface="Franklin Gothic Book" panose="020B0503020102020204" pitchFamily="34" charset="0"/>
              </a:rPr>
              <a:t>Programm</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10.00 Uhr	</a:t>
            </a:r>
            <a:r>
              <a:rPr lang="de-DE" sz="1200" dirty="0">
                <a:latin typeface="Franklin Gothic Book" panose="020B0503020102020204" pitchFamily="34" charset="0"/>
              </a:rPr>
              <a:t>Begrüßung, kurze </a:t>
            </a:r>
            <a:r>
              <a:rPr lang="de-DE" sz="1200" dirty="0" smtClean="0">
                <a:latin typeface="Franklin Gothic Book" panose="020B0503020102020204" pitchFamily="34" charset="0"/>
              </a:rPr>
              <a:t>Vorstellung</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10:15 Uhr -	Erklärung der Begrifflichkeiten und</a:t>
            </a:r>
          </a:p>
          <a:p>
            <a:r>
              <a:rPr lang="de-DE" sz="1200" dirty="0" smtClean="0">
                <a:latin typeface="Franklin Gothic Book" panose="020B0503020102020204" pitchFamily="34" charset="0"/>
              </a:rPr>
              <a:t>11:30 Uhr	Struktur des Vergaberechts</a:t>
            </a:r>
          </a:p>
          <a:p>
            <a:endParaRPr lang="de-DE" sz="1200" dirty="0" smtClean="0">
              <a:latin typeface="Franklin Gothic Book" panose="020B0503020102020204" pitchFamily="34" charset="0"/>
            </a:endParaRPr>
          </a:p>
          <a:p>
            <a:r>
              <a:rPr lang="de-DE" sz="1200" i="1" dirty="0" smtClean="0">
                <a:latin typeface="Franklin Gothic Book" panose="020B0503020102020204" pitchFamily="34" charset="0"/>
              </a:rPr>
              <a:t>Pause</a:t>
            </a:r>
          </a:p>
          <a:p>
            <a:endParaRPr lang="de-DE" sz="1200" i="1" dirty="0">
              <a:latin typeface="Franklin Gothic Book" panose="020B0503020102020204" pitchFamily="34" charset="0"/>
            </a:endParaRPr>
          </a:p>
          <a:p>
            <a:r>
              <a:rPr lang="de-DE" sz="1200" dirty="0" smtClean="0">
                <a:latin typeface="Franklin Gothic Book" panose="020B0503020102020204" pitchFamily="34" charset="0"/>
              </a:rPr>
              <a:t>11:45 Uhr -	Neues Vergaberecht</a:t>
            </a:r>
          </a:p>
          <a:p>
            <a:r>
              <a:rPr lang="de-DE" sz="1200" dirty="0" smtClean="0">
                <a:latin typeface="Franklin Gothic Book" panose="020B0503020102020204" pitchFamily="34" charset="0"/>
              </a:rPr>
              <a:t>12:30 Uhr</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12:30 Uhr -	</a:t>
            </a:r>
            <a:r>
              <a:rPr lang="de-DE" sz="1200" i="1" dirty="0" smtClean="0">
                <a:latin typeface="Franklin Gothic Book" panose="020B0503020102020204" pitchFamily="34" charset="0"/>
              </a:rPr>
              <a:t>Gemeinsames Mittagessen</a:t>
            </a:r>
            <a:r>
              <a:rPr lang="de-DE" sz="1200" dirty="0" smtClean="0">
                <a:latin typeface="Franklin Gothic Book" panose="020B0503020102020204" pitchFamily="34" charset="0"/>
              </a:rPr>
              <a:t>	</a:t>
            </a:r>
          </a:p>
          <a:p>
            <a:r>
              <a:rPr lang="de-DE" sz="1200" dirty="0" smtClean="0">
                <a:latin typeface="Franklin Gothic Book" panose="020B0503020102020204" pitchFamily="34" charset="0"/>
              </a:rPr>
              <a:t>13:30 Uhr	</a:t>
            </a:r>
            <a:r>
              <a:rPr lang="de-DE" sz="1200" i="1" dirty="0" smtClean="0">
                <a:latin typeface="Franklin Gothic Book" panose="020B0503020102020204" pitchFamily="34" charset="0"/>
              </a:rPr>
              <a:t>in der Kölner Innenstadt</a:t>
            </a:r>
          </a:p>
          <a:p>
            <a:endParaRPr lang="de-DE" sz="1200" i="1" dirty="0">
              <a:latin typeface="Franklin Gothic Book" panose="020B0503020102020204" pitchFamily="34" charset="0"/>
            </a:endParaRPr>
          </a:p>
          <a:p>
            <a:r>
              <a:rPr lang="de-DE" sz="1200" dirty="0" smtClean="0">
                <a:latin typeface="Franklin Gothic Book" panose="020B0503020102020204" pitchFamily="34" charset="0"/>
              </a:rPr>
              <a:t>13:30 Uhr -	Bewertungskriterien, </a:t>
            </a:r>
            <a:r>
              <a:rPr lang="de-DE" sz="1200" dirty="0" err="1" smtClean="0">
                <a:latin typeface="Franklin Gothic Book" panose="020B0503020102020204" pitchFamily="34" charset="0"/>
              </a:rPr>
              <a:t>Bewertungsmatxrix</a:t>
            </a:r>
            <a:r>
              <a:rPr lang="de-DE" sz="1200" dirty="0" smtClean="0">
                <a:latin typeface="Franklin Gothic Book" panose="020B0503020102020204" pitchFamily="34" charset="0"/>
              </a:rPr>
              <a:t>, </a:t>
            </a:r>
          </a:p>
          <a:p>
            <a:r>
              <a:rPr lang="de-DE" sz="1200" dirty="0" smtClean="0">
                <a:latin typeface="Franklin Gothic Book" panose="020B0503020102020204" pitchFamily="34" charset="0"/>
              </a:rPr>
              <a:t>14:15 Uhr	Berechnungsformeln gemäß neuem Vergaberecht </a:t>
            </a:r>
            <a:br>
              <a:rPr lang="de-DE" sz="1200" dirty="0" smtClean="0">
                <a:latin typeface="Franklin Gothic Book" panose="020B0503020102020204" pitchFamily="34" charset="0"/>
              </a:rPr>
            </a:br>
            <a:r>
              <a:rPr lang="de-DE" sz="1200" dirty="0" smtClean="0">
                <a:latin typeface="Franklin Gothic Book" panose="020B0503020102020204" pitchFamily="34" charset="0"/>
              </a:rPr>
              <a:t>	und neuer Rechtsprechung</a:t>
            </a:r>
          </a:p>
          <a:p>
            <a:endParaRPr lang="de-DE" sz="1200" dirty="0" smtClean="0">
              <a:latin typeface="Franklin Gothic Book" panose="020B0503020102020204" pitchFamily="34" charset="0"/>
            </a:endParaRPr>
          </a:p>
          <a:p>
            <a:r>
              <a:rPr lang="de-DE" sz="1200" dirty="0" smtClean="0">
                <a:latin typeface="Franklin Gothic Book" panose="020B0503020102020204" pitchFamily="34" charset="0"/>
              </a:rPr>
              <a:t>14:15 Uhr	Das Instrument der Rahmenvereinbarung</a:t>
            </a:r>
          </a:p>
          <a:p>
            <a:endParaRPr lang="de-DE" sz="1200" dirty="0" smtClean="0">
              <a:latin typeface="Franklin Gothic Book" panose="020B0503020102020204" pitchFamily="34" charset="0"/>
            </a:endParaRPr>
          </a:p>
          <a:p>
            <a:r>
              <a:rPr lang="de-DE" sz="1200" i="1" dirty="0" smtClean="0">
                <a:latin typeface="Franklin Gothic Book" panose="020B0503020102020204" pitchFamily="34" charset="0"/>
              </a:rPr>
              <a:t>Pause</a:t>
            </a:r>
          </a:p>
          <a:p>
            <a:endParaRPr lang="de-DE" sz="1200" i="1" dirty="0">
              <a:latin typeface="Franklin Gothic Book" panose="020B0503020102020204" pitchFamily="34" charset="0"/>
            </a:endParaRPr>
          </a:p>
          <a:p>
            <a:r>
              <a:rPr lang="de-DE" sz="1200" dirty="0" smtClean="0">
                <a:latin typeface="Franklin Gothic Book" panose="020B0503020102020204" pitchFamily="34" charset="0"/>
              </a:rPr>
              <a:t>15:15 Uhr -	Vergaberechtsfreie </a:t>
            </a:r>
            <a:r>
              <a:rPr lang="de-DE" sz="1200" dirty="0">
                <a:latin typeface="Franklin Gothic Book" panose="020B0503020102020204" pitchFamily="34" charset="0"/>
              </a:rPr>
              <a:t>Vertragsänderungen sowie </a:t>
            </a:r>
            <a:r>
              <a:rPr lang="de-DE" sz="1200" dirty="0" smtClean="0">
                <a:latin typeface="Franklin Gothic Book" panose="020B0503020102020204" pitchFamily="34" charset="0"/>
              </a:rPr>
              <a:t/>
            </a:r>
            <a:br>
              <a:rPr lang="de-DE" sz="1200" dirty="0" smtClean="0">
                <a:latin typeface="Franklin Gothic Book" panose="020B0503020102020204" pitchFamily="34" charset="0"/>
              </a:rPr>
            </a:br>
            <a:r>
              <a:rPr lang="de-DE" sz="1200" dirty="0" smtClean="0">
                <a:latin typeface="Franklin Gothic Book" panose="020B0503020102020204" pitchFamily="34" charset="0"/>
              </a:rPr>
              <a:t>16:45 Uhr	</a:t>
            </a:r>
            <a:r>
              <a:rPr lang="de-DE" sz="1200" dirty="0">
                <a:latin typeface="Franklin Gothic Book" panose="020B0503020102020204" pitchFamily="34" charset="0"/>
              </a:rPr>
              <a:t>Gemischte </a:t>
            </a:r>
            <a:r>
              <a:rPr lang="de-DE" sz="1200" dirty="0" smtClean="0">
                <a:latin typeface="Franklin Gothic Book" panose="020B0503020102020204" pitchFamily="34" charset="0"/>
              </a:rPr>
              <a:t>Aufträge nach neuem Recht</a:t>
            </a:r>
          </a:p>
          <a:p>
            <a:endParaRPr lang="de-DE" sz="1200" dirty="0" smtClean="0">
              <a:latin typeface="Franklin Gothic Book" panose="020B0503020102020204" pitchFamily="34" charset="0"/>
            </a:endParaRPr>
          </a:p>
          <a:p>
            <a:r>
              <a:rPr lang="de-DE" sz="1200" dirty="0" smtClean="0">
                <a:latin typeface="Franklin Gothic Book" panose="020B0503020102020204" pitchFamily="34" charset="0"/>
              </a:rPr>
              <a:t>16:45 Uhr -	Offene Fragen</a:t>
            </a:r>
          </a:p>
          <a:p>
            <a:r>
              <a:rPr lang="de-DE" sz="1200" dirty="0" smtClean="0">
                <a:latin typeface="Franklin Gothic Book" panose="020B0503020102020204" pitchFamily="34" charset="0"/>
              </a:rPr>
              <a:t>17:00 Uhr	</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17:00 Uhr	Ende des 1. Seminartages</a:t>
            </a:r>
            <a:endParaRPr lang="de-DE" sz="1200" dirty="0">
              <a:latin typeface="Franklin Gothic Book" panose="020B0503020102020204" pitchFamily="34" charset="0"/>
            </a:endParaRPr>
          </a:p>
          <a:p>
            <a:endParaRPr lang="de-DE" sz="1200" dirty="0" smtClean="0">
              <a:latin typeface="Franklin Gothic Book" panose="020B0503020102020204" pitchFamily="34" charset="0"/>
            </a:endParaRPr>
          </a:p>
          <a:p>
            <a:endParaRPr lang="de-DE" sz="1200" dirty="0">
              <a:latin typeface="Franklin Gothic Book" panose="020B0503020102020204" pitchFamily="34" charset="0"/>
            </a:endParaRPr>
          </a:p>
        </p:txBody>
      </p:sp>
      <p:sp>
        <p:nvSpPr>
          <p:cNvPr id="6" name="Textfeld 5"/>
          <p:cNvSpPr txBox="1"/>
          <p:nvPr/>
        </p:nvSpPr>
        <p:spPr>
          <a:xfrm>
            <a:off x="7001772" y="302793"/>
            <a:ext cx="4908431" cy="6740307"/>
          </a:xfrm>
          <a:prstGeom prst="rect">
            <a:avLst/>
          </a:prstGeom>
          <a:noFill/>
        </p:spPr>
        <p:txBody>
          <a:bodyPr wrap="square" rtlCol="0">
            <a:spAutoFit/>
          </a:bodyPr>
          <a:lstStyle/>
          <a:p>
            <a:r>
              <a:rPr lang="de-DE" sz="1200" b="1" dirty="0" smtClean="0">
                <a:solidFill>
                  <a:srgbClr val="002060"/>
                </a:solidFill>
                <a:latin typeface="Franklin Gothic Book" panose="020B0503020102020204" pitchFamily="34" charset="0"/>
              </a:rPr>
              <a:t>Zweiter Tag (</a:t>
            </a:r>
            <a:r>
              <a:rPr lang="de-DE" sz="1200" b="1" dirty="0" err="1" smtClean="0">
                <a:solidFill>
                  <a:srgbClr val="002060"/>
                </a:solidFill>
                <a:latin typeface="Franklin Gothic Book" panose="020B0503020102020204" pitchFamily="34" charset="0"/>
              </a:rPr>
              <a:t>UVgO</a:t>
            </a:r>
            <a:r>
              <a:rPr lang="de-DE" sz="1200" b="1" dirty="0" smtClean="0">
                <a:solidFill>
                  <a:srgbClr val="002060"/>
                </a:solidFill>
                <a:latin typeface="Franklin Gothic Book" panose="020B0503020102020204" pitchFamily="34" charset="0"/>
              </a:rPr>
              <a:t> in der </a:t>
            </a:r>
            <a:r>
              <a:rPr lang="de-DE" sz="1200" b="1" dirty="0" err="1" smtClean="0">
                <a:solidFill>
                  <a:srgbClr val="002060"/>
                </a:solidFill>
                <a:latin typeface="Franklin Gothic Book" panose="020B0503020102020204" pitchFamily="34" charset="0"/>
              </a:rPr>
              <a:t>Praxix</a:t>
            </a:r>
            <a:r>
              <a:rPr lang="de-DE" sz="1200" b="1" dirty="0" smtClean="0">
                <a:solidFill>
                  <a:srgbClr val="002060"/>
                </a:solidFill>
                <a:latin typeface="Franklin Gothic Book" panose="020B0503020102020204" pitchFamily="34" charset="0"/>
              </a:rPr>
              <a:t>)</a:t>
            </a:r>
          </a:p>
          <a:p>
            <a:endParaRPr lang="de-DE" sz="1200" b="1" dirty="0">
              <a:latin typeface="Franklin Gothic Book" panose="020B0503020102020204" pitchFamily="34" charset="0"/>
            </a:endParaRPr>
          </a:p>
          <a:p>
            <a:r>
              <a:rPr lang="de-DE" sz="1200" i="1" dirty="0" smtClean="0">
                <a:latin typeface="Franklin Gothic Book" panose="020B0503020102020204" pitchFamily="34" charset="0"/>
              </a:rPr>
              <a:t>Programm</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09.00 Uhr	</a:t>
            </a:r>
            <a:r>
              <a:rPr lang="de-DE" sz="1200" dirty="0">
                <a:latin typeface="Franklin Gothic Book" panose="020B0503020102020204" pitchFamily="34" charset="0"/>
              </a:rPr>
              <a:t>Begrüßung, kurze </a:t>
            </a:r>
            <a:r>
              <a:rPr lang="de-DE" sz="1200" dirty="0" smtClean="0">
                <a:latin typeface="Franklin Gothic Book" panose="020B0503020102020204" pitchFamily="34" charset="0"/>
              </a:rPr>
              <a:t>Wiederholung</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09:15 Uhr -	Überblick über die wesentlichen</a:t>
            </a:r>
          </a:p>
          <a:p>
            <a:r>
              <a:rPr lang="de-DE" sz="1200" dirty="0" smtClean="0">
                <a:latin typeface="Franklin Gothic Book" panose="020B0503020102020204" pitchFamily="34" charset="0"/>
              </a:rPr>
              <a:t>10:30 Uhr	Vorschriften </a:t>
            </a:r>
            <a:r>
              <a:rPr lang="de-DE" sz="1200" dirty="0" err="1" smtClean="0">
                <a:latin typeface="Franklin Gothic Book" panose="020B0503020102020204" pitchFamily="34" charset="0"/>
              </a:rPr>
              <a:t>UVgO</a:t>
            </a:r>
            <a:r>
              <a:rPr lang="de-DE" sz="1200" dirty="0" smtClean="0">
                <a:latin typeface="Franklin Gothic Book" panose="020B0503020102020204" pitchFamily="34" charset="0"/>
              </a:rPr>
              <a:t> unter Hervorhebung der </a:t>
            </a:r>
          </a:p>
          <a:p>
            <a:r>
              <a:rPr lang="de-DE" sz="1200" dirty="0">
                <a:latin typeface="Franklin Gothic Book" panose="020B0503020102020204" pitchFamily="34" charset="0"/>
              </a:rPr>
              <a:t>	</a:t>
            </a:r>
            <a:r>
              <a:rPr lang="de-DE" sz="1200" dirty="0" smtClean="0">
                <a:latin typeface="Franklin Gothic Book" panose="020B0503020102020204" pitchFamily="34" charset="0"/>
              </a:rPr>
              <a:t>Unterschiede zur VOL/A</a:t>
            </a:r>
            <a:endParaRPr lang="de-DE" sz="1200" dirty="0">
              <a:latin typeface="Franklin Gothic Book" panose="020B0503020102020204" pitchFamily="34" charset="0"/>
            </a:endParaRPr>
          </a:p>
          <a:p>
            <a:r>
              <a:rPr lang="de-DE" sz="1200" i="1" dirty="0" smtClean="0">
                <a:latin typeface="Franklin Gothic Book" panose="020B0503020102020204" pitchFamily="34" charset="0"/>
              </a:rPr>
              <a:t>Pause</a:t>
            </a:r>
          </a:p>
          <a:p>
            <a:endParaRPr lang="de-DE" sz="1200" i="1" dirty="0">
              <a:latin typeface="Franklin Gothic Book" panose="020B0503020102020204" pitchFamily="34" charset="0"/>
            </a:endParaRPr>
          </a:p>
          <a:p>
            <a:r>
              <a:rPr lang="de-DE" sz="1200" dirty="0" smtClean="0">
                <a:latin typeface="Franklin Gothic Book" panose="020B0503020102020204" pitchFamily="34" charset="0"/>
              </a:rPr>
              <a:t>10:45 Uhr -	Vergabeverfahren, insbesondere die Verhandlungs-</a:t>
            </a:r>
          </a:p>
          <a:p>
            <a:r>
              <a:rPr lang="de-DE" sz="1200" dirty="0" smtClean="0">
                <a:latin typeface="Franklin Gothic Book" panose="020B0503020102020204" pitchFamily="34" charset="0"/>
              </a:rPr>
              <a:t>12:00 Uhr	vergabe</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12:00 Uhr -	</a:t>
            </a:r>
            <a:r>
              <a:rPr lang="de-DE" sz="1200" i="1" dirty="0" smtClean="0">
                <a:latin typeface="Franklin Gothic Book" panose="020B0503020102020204" pitchFamily="34" charset="0"/>
              </a:rPr>
              <a:t>Gemeinsames Mittagessen</a:t>
            </a:r>
            <a:r>
              <a:rPr lang="de-DE" sz="1200" dirty="0" smtClean="0">
                <a:latin typeface="Franklin Gothic Book" panose="020B0503020102020204" pitchFamily="34" charset="0"/>
              </a:rPr>
              <a:t>	</a:t>
            </a:r>
          </a:p>
          <a:p>
            <a:r>
              <a:rPr lang="de-DE" sz="1200" dirty="0" smtClean="0">
                <a:latin typeface="Franklin Gothic Book" panose="020B0503020102020204" pitchFamily="34" charset="0"/>
              </a:rPr>
              <a:t>13:00 Uhr	</a:t>
            </a:r>
            <a:r>
              <a:rPr lang="de-DE" sz="1200" i="1" dirty="0" smtClean="0">
                <a:latin typeface="Franklin Gothic Book" panose="020B0503020102020204" pitchFamily="34" charset="0"/>
              </a:rPr>
              <a:t>in der Kölner Innenstadt</a:t>
            </a:r>
          </a:p>
          <a:p>
            <a:endParaRPr lang="de-DE" sz="1200" i="1" dirty="0">
              <a:latin typeface="Franklin Gothic Book" panose="020B0503020102020204" pitchFamily="34" charset="0"/>
            </a:endParaRPr>
          </a:p>
          <a:p>
            <a:r>
              <a:rPr lang="de-DE" sz="1200" dirty="0" smtClean="0">
                <a:latin typeface="Franklin Gothic Book" panose="020B0503020102020204" pitchFamily="34" charset="0"/>
              </a:rPr>
              <a:t>13:00 Uhr -	Eignungskriterien, Festlegung, </a:t>
            </a:r>
            <a:r>
              <a:rPr lang="de-DE" sz="1200" dirty="0">
                <a:latin typeface="Franklin Gothic Book" panose="020B0503020102020204" pitchFamily="34" charset="0"/>
              </a:rPr>
              <a:t>Eignungsleihe, </a:t>
            </a:r>
            <a:r>
              <a:rPr lang="de-DE" sz="1200" dirty="0" smtClean="0">
                <a:latin typeface="Franklin Gothic Book" panose="020B0503020102020204" pitchFamily="34" charset="0"/>
              </a:rPr>
              <a:t> </a:t>
            </a:r>
          </a:p>
          <a:p>
            <a:r>
              <a:rPr lang="de-DE" sz="1200" dirty="0" smtClean="0">
                <a:latin typeface="Franklin Gothic Book" panose="020B0503020102020204" pitchFamily="34" charset="0"/>
              </a:rPr>
              <a:t>13:45 Uhr	Umgang mit Nachunternehmern, Prüfung der Eignung, 	Nachforderung</a:t>
            </a:r>
          </a:p>
          <a:p>
            <a:endParaRPr lang="de-DE" sz="1200" dirty="0" smtClean="0">
              <a:latin typeface="Franklin Gothic Book" panose="020B0503020102020204" pitchFamily="34" charset="0"/>
            </a:endParaRPr>
          </a:p>
          <a:p>
            <a:r>
              <a:rPr lang="de-DE" sz="1200" dirty="0" smtClean="0">
                <a:latin typeface="Franklin Gothic Book" panose="020B0503020102020204" pitchFamily="34" charset="0"/>
              </a:rPr>
              <a:t>13:45 Uhr -	Ausfüllen nationale Bekanntmachung und </a:t>
            </a:r>
          </a:p>
          <a:p>
            <a:r>
              <a:rPr lang="de-DE" sz="1200" dirty="0" smtClean="0">
                <a:latin typeface="Franklin Gothic Book" panose="020B0503020102020204" pitchFamily="34" charset="0"/>
              </a:rPr>
              <a:t>14:45 Uhr	Zusammenstellung Vergabeunterlagen in Teamarbeit 	anhand Praxisfall</a:t>
            </a:r>
            <a:endParaRPr lang="de-DE" sz="1200" dirty="0">
              <a:latin typeface="Franklin Gothic Book" panose="020B0503020102020204" pitchFamily="34" charset="0"/>
            </a:endParaRPr>
          </a:p>
          <a:p>
            <a:r>
              <a:rPr lang="de-DE" sz="1200" i="1" dirty="0" smtClean="0">
                <a:latin typeface="Franklin Gothic Book" panose="020B0503020102020204" pitchFamily="34" charset="0"/>
              </a:rPr>
              <a:t>Pause</a:t>
            </a:r>
          </a:p>
          <a:p>
            <a:endParaRPr lang="de-DE" sz="1200" i="1" dirty="0">
              <a:latin typeface="Franklin Gothic Book" panose="020B0503020102020204" pitchFamily="34" charset="0"/>
            </a:endParaRPr>
          </a:p>
          <a:p>
            <a:r>
              <a:rPr lang="de-DE" sz="1200" dirty="0" smtClean="0">
                <a:latin typeface="Franklin Gothic Book" panose="020B0503020102020204" pitchFamily="34" charset="0"/>
              </a:rPr>
              <a:t>15:00 Uhr -	Prüfung und Wertung der Angebote und 	Informationspflichten anhand von Praxisfällen </a:t>
            </a:r>
          </a:p>
          <a:p>
            <a:endParaRPr lang="de-DE" sz="1200" dirty="0" smtClean="0">
              <a:latin typeface="Franklin Gothic Book" panose="020B0503020102020204" pitchFamily="34" charset="0"/>
            </a:endParaRPr>
          </a:p>
          <a:p>
            <a:r>
              <a:rPr lang="de-DE" sz="1200" dirty="0" smtClean="0">
                <a:latin typeface="Franklin Gothic Book" panose="020B0503020102020204" pitchFamily="34" charset="0"/>
              </a:rPr>
              <a:t>15:30 Uhr -	Offene Fragen</a:t>
            </a:r>
          </a:p>
          <a:p>
            <a:r>
              <a:rPr lang="de-DE" sz="1200" dirty="0" smtClean="0">
                <a:latin typeface="Franklin Gothic Book" panose="020B0503020102020204" pitchFamily="34" charset="0"/>
              </a:rPr>
              <a:t>15:45 Uhr</a:t>
            </a:r>
          </a:p>
          <a:p>
            <a:endParaRPr lang="de-DE" sz="1200" dirty="0">
              <a:latin typeface="Franklin Gothic Book" panose="020B0503020102020204" pitchFamily="34" charset="0"/>
            </a:endParaRPr>
          </a:p>
          <a:p>
            <a:r>
              <a:rPr lang="de-DE" sz="1200" dirty="0" smtClean="0">
                <a:latin typeface="Franklin Gothic Book" panose="020B0503020102020204" pitchFamily="34" charset="0"/>
              </a:rPr>
              <a:t>15:45 Uhr 	Ende des 2. Seminartages</a:t>
            </a:r>
            <a:endParaRPr lang="de-DE" sz="1200" dirty="0">
              <a:latin typeface="Franklin Gothic Book" panose="020B0503020102020204" pitchFamily="34" charset="0"/>
            </a:endParaRPr>
          </a:p>
          <a:p>
            <a:endParaRPr lang="de-DE" sz="1200" dirty="0" smtClean="0">
              <a:latin typeface="Franklin Gothic Book" panose="020B0503020102020204" pitchFamily="34" charset="0"/>
            </a:endParaRPr>
          </a:p>
          <a:p>
            <a:endParaRPr lang="de-DE" sz="1200" dirty="0">
              <a:latin typeface="Franklin Gothic Book" panose="020B0503020102020204" pitchFamily="34" charset="0"/>
            </a:endParaRPr>
          </a:p>
        </p:txBody>
      </p:sp>
      <p:pic>
        <p:nvPicPr>
          <p:cNvPr id="7" name="Grafik 3" descr="logo_BHO_Final neues #135E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10253" y="302359"/>
            <a:ext cx="742066" cy="7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Gerader Verbinder 7"/>
          <p:cNvCxnSpPr/>
          <p:nvPr/>
        </p:nvCxnSpPr>
        <p:spPr>
          <a:xfrm>
            <a:off x="5870730" y="1157912"/>
            <a:ext cx="0" cy="5029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701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468927" y="976129"/>
            <a:ext cx="914400" cy="584775"/>
          </a:xfrm>
          <a:prstGeom prst="rect">
            <a:avLst/>
          </a:prstGeom>
          <a:noFill/>
        </p:spPr>
        <p:txBody>
          <a:bodyPr wrap="square" rtlCol="0">
            <a:spAutoFit/>
          </a:bodyPr>
          <a:lstStyle/>
          <a:p>
            <a:r>
              <a:rPr lang="de-DE" sz="3200" dirty="0" smtClean="0">
                <a:latin typeface="Franklin Gothic Book" panose="020B0503020102020204" pitchFamily="34" charset="0"/>
              </a:rPr>
              <a:t>FAX</a:t>
            </a:r>
            <a:endParaRPr lang="de-DE" sz="3200" dirty="0">
              <a:latin typeface="Franklin Gothic Book" panose="020B0503020102020204" pitchFamily="34" charset="0"/>
            </a:endParaRPr>
          </a:p>
        </p:txBody>
      </p:sp>
      <p:sp>
        <p:nvSpPr>
          <p:cNvPr id="3" name="Textfeld 2"/>
          <p:cNvSpPr txBox="1"/>
          <p:nvPr/>
        </p:nvSpPr>
        <p:spPr>
          <a:xfrm>
            <a:off x="6331789" y="2788978"/>
            <a:ext cx="4523311" cy="2308324"/>
          </a:xfrm>
          <a:prstGeom prst="rect">
            <a:avLst/>
          </a:prstGeom>
          <a:noFill/>
        </p:spPr>
        <p:txBody>
          <a:bodyPr wrap="square" rtlCol="0">
            <a:spAutoFit/>
          </a:bodyPr>
          <a:lstStyle/>
          <a:p>
            <a:r>
              <a:rPr lang="de-DE" sz="1400" dirty="0" smtClean="0">
                <a:latin typeface="Franklin Gothic Book" panose="020B0503020102020204" pitchFamily="34" charset="0"/>
              </a:rPr>
              <a:t>Name: ……………………………………………………..........................</a:t>
            </a:r>
          </a:p>
          <a:p>
            <a:endParaRPr lang="de-DE" sz="1400" dirty="0">
              <a:latin typeface="Franklin Gothic Book" panose="020B0503020102020204" pitchFamily="34" charset="0"/>
            </a:endParaRPr>
          </a:p>
          <a:p>
            <a:r>
              <a:rPr lang="de-DE" sz="1400" dirty="0" smtClean="0">
                <a:latin typeface="Franklin Gothic Book" panose="020B0503020102020204" pitchFamily="34" charset="0"/>
              </a:rPr>
              <a:t>Firma: ……………………………………………………………………………</a:t>
            </a:r>
          </a:p>
          <a:p>
            <a:endParaRPr lang="de-DE" sz="1400" dirty="0" smtClean="0">
              <a:latin typeface="Franklin Gothic Book" panose="020B0503020102020204" pitchFamily="34" charset="0"/>
            </a:endParaRPr>
          </a:p>
          <a:p>
            <a:r>
              <a:rPr lang="de-DE" sz="1400" dirty="0" smtClean="0">
                <a:latin typeface="Franklin Gothic Book" panose="020B0503020102020204" pitchFamily="34" charset="0"/>
              </a:rPr>
              <a:t>Adresse: ………………………………………………………………………..</a:t>
            </a:r>
          </a:p>
          <a:p>
            <a:endParaRPr lang="de-DE" sz="1400" dirty="0" smtClean="0">
              <a:latin typeface="Franklin Gothic Book" panose="020B0503020102020204" pitchFamily="34" charset="0"/>
            </a:endParaRPr>
          </a:p>
          <a:p>
            <a:r>
              <a:rPr lang="de-DE" sz="1400" dirty="0" smtClean="0">
                <a:latin typeface="Franklin Gothic Book" panose="020B0503020102020204" pitchFamily="34" charset="0"/>
              </a:rPr>
              <a:t>Tel.: ……………………………………………………………………………….</a:t>
            </a:r>
          </a:p>
          <a:p>
            <a:endParaRPr lang="de-DE" sz="1400" dirty="0" smtClean="0">
              <a:latin typeface="Franklin Gothic Book" panose="020B0503020102020204" pitchFamily="34" charset="0"/>
            </a:endParaRPr>
          </a:p>
          <a:p>
            <a:r>
              <a:rPr lang="de-DE" sz="1400" dirty="0" err="1" smtClean="0">
                <a:latin typeface="Franklin Gothic Book" panose="020B0503020102020204" pitchFamily="34" charset="0"/>
              </a:rPr>
              <a:t>E-mail</a:t>
            </a:r>
            <a:r>
              <a:rPr lang="de-DE" sz="1400" dirty="0" smtClean="0">
                <a:latin typeface="Franklin Gothic Book" panose="020B0503020102020204" pitchFamily="34" charset="0"/>
              </a:rPr>
              <a:t>: …………………………………………………………………………..</a:t>
            </a:r>
            <a:endParaRPr lang="de-DE" dirty="0" smtClean="0">
              <a:latin typeface="Franklin Gothic Book" panose="020B0503020102020204" pitchFamily="34" charset="0"/>
            </a:endParaRPr>
          </a:p>
          <a:p>
            <a:endParaRPr lang="de-DE" dirty="0">
              <a:latin typeface="Franklin Gothic Book" panose="020B0503020102020204" pitchFamily="34" charset="0"/>
            </a:endParaRPr>
          </a:p>
        </p:txBody>
      </p:sp>
      <p:pic>
        <p:nvPicPr>
          <p:cNvPr id="4" name="Grafik 3" descr="logo_BHO_Final neues #135E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399" y="448313"/>
            <a:ext cx="742066" cy="7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9"/>
          <p:cNvSpPr txBox="1"/>
          <p:nvPr/>
        </p:nvSpPr>
        <p:spPr>
          <a:xfrm>
            <a:off x="770432" y="2357888"/>
            <a:ext cx="4523311" cy="2893100"/>
          </a:xfrm>
          <a:prstGeom prst="rect">
            <a:avLst/>
          </a:prstGeom>
          <a:noFill/>
        </p:spPr>
        <p:txBody>
          <a:bodyPr wrap="square" rtlCol="0">
            <a:spAutoFit/>
          </a:bodyPr>
          <a:lstStyle/>
          <a:p>
            <a:r>
              <a:rPr lang="de-DE" sz="1400" dirty="0" smtClean="0">
                <a:latin typeface="Franklin Gothic Book" panose="020B0503020102020204" pitchFamily="34" charset="0"/>
              </a:rPr>
              <a:t>An: BHO Legal </a:t>
            </a:r>
          </a:p>
          <a:p>
            <a:endParaRPr lang="de-DE" sz="1400" dirty="0">
              <a:latin typeface="Franklin Gothic Book" panose="020B0503020102020204" pitchFamily="34" charset="0"/>
            </a:endParaRPr>
          </a:p>
          <a:p>
            <a:r>
              <a:rPr lang="de-DE" sz="1400" dirty="0" smtClean="0">
                <a:latin typeface="Franklin Gothic Book" panose="020B0503020102020204" pitchFamily="34" charset="0"/>
              </a:rPr>
              <a:t>Faxnummer: + 49(0) 221 270 956 222</a:t>
            </a:r>
          </a:p>
          <a:p>
            <a:endParaRPr lang="de-DE" sz="1400" dirty="0">
              <a:latin typeface="Franklin Gothic Book" panose="020B0503020102020204" pitchFamily="34" charset="0"/>
            </a:endParaRPr>
          </a:p>
          <a:p>
            <a:r>
              <a:rPr lang="de-DE" sz="1400" dirty="0" smtClean="0">
                <a:latin typeface="Franklin Gothic Book" panose="020B0503020102020204" pitchFamily="34" charset="0"/>
              </a:rPr>
              <a:t>Betreff: </a:t>
            </a:r>
          </a:p>
          <a:p>
            <a:r>
              <a:rPr lang="de-DE" sz="1400" dirty="0" smtClean="0">
                <a:latin typeface="Franklin Gothic Book" panose="020B0503020102020204" pitchFamily="34" charset="0"/>
              </a:rPr>
              <a:t>Anmeldung Seminar Vergaberecht für die Praxis (2-tägig)</a:t>
            </a:r>
          </a:p>
          <a:p>
            <a:endParaRPr lang="de-DE" sz="1400" dirty="0">
              <a:latin typeface="Franklin Gothic Book" panose="020B0503020102020204" pitchFamily="34" charset="0"/>
            </a:endParaRPr>
          </a:p>
          <a:p>
            <a:r>
              <a:rPr lang="de-DE" sz="1400" dirty="0" smtClean="0">
                <a:latin typeface="Franklin Gothic Book" panose="020B0503020102020204" pitchFamily="34" charset="0"/>
              </a:rPr>
              <a:t>am: ……………………………………………………………………………..</a:t>
            </a:r>
            <a:endParaRPr lang="de-DE" sz="1400" dirty="0">
              <a:latin typeface="Franklin Gothic Book" panose="020B0503020102020204" pitchFamily="34" charset="0"/>
            </a:endParaRPr>
          </a:p>
          <a:p>
            <a:endParaRPr lang="de-DE" sz="1400" dirty="0" smtClean="0">
              <a:latin typeface="Franklin Gothic Book" panose="020B0503020102020204" pitchFamily="34" charset="0"/>
            </a:endParaRPr>
          </a:p>
          <a:p>
            <a:endParaRPr lang="de-DE" sz="1400" dirty="0">
              <a:latin typeface="Franklin Gothic Book" panose="020B0503020102020204" pitchFamily="34" charset="0"/>
            </a:endParaRPr>
          </a:p>
          <a:p>
            <a:r>
              <a:rPr lang="de-DE" sz="1400" dirty="0" smtClean="0">
                <a:latin typeface="Franklin Gothic Book" panose="020B0503020102020204" pitchFamily="34" charset="0"/>
              </a:rPr>
              <a:t>Datum: .……………………………………………………………………….</a:t>
            </a:r>
          </a:p>
          <a:p>
            <a:endParaRPr lang="de-DE" sz="1400" dirty="0">
              <a:latin typeface="Franklin Gothic Book" panose="020B0503020102020204" pitchFamily="34" charset="0"/>
            </a:endParaRPr>
          </a:p>
          <a:p>
            <a:r>
              <a:rPr lang="de-DE" sz="1400" dirty="0" smtClean="0">
                <a:latin typeface="Franklin Gothic Book" panose="020B0503020102020204" pitchFamily="34" charset="0"/>
              </a:rPr>
              <a:t>Unterschrift: …………………………………………………………………</a:t>
            </a:r>
            <a:endParaRPr lang="de-DE" sz="1400" dirty="0">
              <a:latin typeface="Franklin Gothic Book" panose="020B0503020102020204" pitchFamily="34" charset="0"/>
            </a:endParaRPr>
          </a:p>
        </p:txBody>
      </p:sp>
      <p:cxnSp>
        <p:nvCxnSpPr>
          <p:cNvPr id="14" name="Gerader Verbinder 13"/>
          <p:cNvCxnSpPr/>
          <p:nvPr/>
        </p:nvCxnSpPr>
        <p:spPr>
          <a:xfrm>
            <a:off x="5794075" y="1104181"/>
            <a:ext cx="37382" cy="482216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37596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BSO999929 xmlns="http://www.datev.de/BSOffice/999929">7343cb88-a45f-47d2-8220-0d2141f6ee45</BSO999929>
</file>

<file path=customXml/itemProps1.xml><?xml version="1.0" encoding="utf-8"?>
<ds:datastoreItem xmlns:ds="http://schemas.openxmlformats.org/officeDocument/2006/customXml" ds:itemID="{02E7BDC3-3100-4A25-9785-3A8119C02F2D}">
  <ds:schemaRefs>
    <ds:schemaRef ds:uri="http://www.datev.de/BSOffice/999929"/>
  </ds:schemaRefs>
</ds:datastoreItem>
</file>

<file path=docProps/app.xml><?xml version="1.0" encoding="utf-8"?>
<Properties xmlns="http://schemas.openxmlformats.org/officeDocument/2006/extended-properties" xmlns:vt="http://schemas.openxmlformats.org/officeDocument/2006/docPropsVTypes">
  <TotalTime>0</TotalTime>
  <Words>189</Words>
  <Application>Microsoft Office PowerPoint</Application>
  <PresentationFormat>Breitbild</PresentationFormat>
  <Paragraphs>112</Paragraphs>
  <Slides>3</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vt:i4>
      </vt:variant>
    </vt:vector>
  </HeadingPairs>
  <TitlesOfParts>
    <vt:vector size="9" baseType="lpstr">
      <vt:lpstr>Arial</vt:lpstr>
      <vt:lpstr>Calibri</vt:lpstr>
      <vt:lpstr>Calibri Light</vt:lpstr>
      <vt:lpstr>Franklin Gothic Book</vt:lpstr>
      <vt:lpstr>Times New Roman</vt:lpstr>
      <vt:lpstr>Office</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Elke Diederich</dc:creator>
  <cp:lastModifiedBy>Elke Diederich</cp:lastModifiedBy>
  <cp:revision>26</cp:revision>
  <dcterms:created xsi:type="dcterms:W3CDTF">2018-08-01T12:45:50Z</dcterms:created>
  <dcterms:modified xsi:type="dcterms:W3CDTF">2018-08-06T10:59:03Z</dcterms:modified>
</cp:coreProperties>
</file>